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7" r:id="rId2"/>
    <p:sldId id="261" r:id="rId3"/>
    <p:sldId id="299" r:id="rId4"/>
    <p:sldId id="300" r:id="rId5"/>
    <p:sldId id="301" r:id="rId6"/>
    <p:sldId id="302" r:id="rId7"/>
    <p:sldId id="303" r:id="rId8"/>
    <p:sldId id="274" r:id="rId9"/>
    <p:sldId id="349" r:id="rId10"/>
    <p:sldId id="342" r:id="rId11"/>
    <p:sldId id="350" r:id="rId12"/>
    <p:sldId id="327" r:id="rId13"/>
    <p:sldId id="275" r:id="rId14"/>
    <p:sldId id="330" r:id="rId15"/>
    <p:sldId id="331" r:id="rId16"/>
    <p:sldId id="328" r:id="rId17"/>
    <p:sldId id="339" r:id="rId18"/>
    <p:sldId id="343" r:id="rId19"/>
    <p:sldId id="353" r:id="rId20"/>
    <p:sldId id="345" r:id="rId21"/>
    <p:sldId id="354" r:id="rId22"/>
    <p:sldId id="277" r:id="rId23"/>
    <p:sldId id="355" r:id="rId24"/>
    <p:sldId id="276" r:id="rId25"/>
  </p:sldIdLst>
  <p:sldSz cx="24384000" cy="13716000"/>
  <p:notesSz cx="6858000" cy="9144000"/>
  <p:embeddedFontLst>
    <p:embeddedFont>
      <p:font typeface="Google Sans" panose="020B060402020202020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72" autoAdjust="0"/>
  </p:normalViewPr>
  <p:slideViewPr>
    <p:cSldViewPr snapToGrid="0">
      <p:cViewPr varScale="1">
        <p:scale>
          <a:sx n="29" d="100"/>
          <a:sy n="29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50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2e4655570_1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42e4655570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roxima-nova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). By providing your information in a visual presentation, you make it much easier on your team to process the information effectively.</a:t>
            </a:r>
            <a:endParaRPr dirty="0"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47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b9d2ae0d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bfb9d2ae0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74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07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6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19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0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fb9d2ae0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fb9d2ae0d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roxima-nova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). By providing your information in a visual presentation, you make it much easier on your team to process the information effectively.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79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1030" y="3436804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1030" y="10719599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1030" y="11486011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08072" y="3437596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8072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8072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345114" y="3436804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5114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45114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156756" y="3437596"/>
            <a:ext cx="4572000" cy="1661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56756" y="10720391"/>
            <a:ext cx="4572000" cy="73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latin typeface="+mj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156756" y="11486803"/>
            <a:ext cx="4572000" cy="73025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latin typeface="+mn-lt"/>
              </a:defRPr>
            </a:lvl1pPr>
            <a:lvl2pPr marL="914400" indent="0">
              <a:buNone/>
              <a:defRPr sz="2800">
                <a:latin typeface="+mj-lt"/>
              </a:defRPr>
            </a:lvl2pPr>
            <a:lvl3pPr marL="1828800" indent="0">
              <a:buNone/>
              <a:defRPr sz="2800">
                <a:latin typeface="+mj-lt"/>
              </a:defRPr>
            </a:lvl3pPr>
            <a:lvl4pPr marL="2743200" indent="0">
              <a:buNone/>
              <a:defRPr sz="2800">
                <a:latin typeface="+mj-lt"/>
              </a:defRPr>
            </a:lvl4pPr>
            <a:lvl5pPr marL="3657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48" y="12792701"/>
            <a:ext cx="24377904" cy="923299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6611" y="3392779"/>
            <a:ext cx="6420662" cy="7295210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1186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2023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33256" y="3392778"/>
            <a:ext cx="6419088" cy="729691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31096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297528" y="3392778"/>
            <a:ext cx="6419088" cy="729691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6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754260" y="5501391"/>
            <a:ext cx="5486400" cy="49317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" y="914400"/>
            <a:ext cx="22549104" cy="923299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224" y="7026441"/>
            <a:ext cx="17364328" cy="3657598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10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241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68" r:id="rId5"/>
    <p:sldLayoutId id="2147483673" r:id="rId6"/>
    <p:sldLayoutId id="2147483674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3775" y="7670275"/>
            <a:ext cx="27177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2165850" y="3903426"/>
            <a:ext cx="16456424" cy="301613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i="0" dirty="0">
                <a:solidFill>
                  <a:srgbClr val="6F7287"/>
                </a:solidFill>
                <a:effectLst/>
                <a:latin typeface="Neue Plak"/>
              </a:rPr>
              <a:t>Power of Visual communication and storytelling in Software Engineering</a:t>
            </a:r>
            <a:endParaRPr sz="8200" dirty="0"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"/>
          </p:nvPr>
        </p:nvSpPr>
        <p:spPr>
          <a:xfrm>
            <a:off x="6598410" y="8096254"/>
            <a:ext cx="12023864" cy="1415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Vaishnavi </a:t>
            </a:r>
            <a:r>
              <a:rPr lang="en-CA" dirty="0"/>
              <a:t>Venkata Subramanian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@vaishnavitv</a:t>
            </a:r>
            <a:endParaRPr dirty="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5">
            <a:alphaModFix/>
          </a:blip>
          <a:srcRect l="24998" t="31051" r="29664" b="41969"/>
          <a:stretch/>
        </p:blipFill>
        <p:spPr>
          <a:xfrm>
            <a:off x="2165850" y="1989350"/>
            <a:ext cx="6561326" cy="1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6E361-49F3-1863-8C95-CCD4CF733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521" y="6848438"/>
            <a:ext cx="3923372" cy="4188776"/>
          </a:xfrm>
          <a:prstGeom prst="rect">
            <a:avLst/>
          </a:prstGeom>
        </p:spPr>
      </p:pic>
      <p:pic>
        <p:nvPicPr>
          <p:cNvPr id="2" name="Google Shape;1041;p65" descr="Google Shape;594;p28">
            <a:extLst>
              <a:ext uri="{FF2B5EF4-FFF2-40B4-BE49-F238E27FC236}">
                <a16:creationId xmlns:a16="http://schemas.microsoft.com/office/drawing/2014/main" id="{7539D6D1-4B85-1C64-13A1-5EDDB51C8D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9" r="59"/>
          <a:stretch/>
        </p:blipFill>
        <p:spPr>
          <a:xfrm>
            <a:off x="8125010" y="8804125"/>
            <a:ext cx="602166" cy="54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2B06C-C4EE-B192-4044-62695267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8">
            <a:extLst>
              <a:ext uri="{FF2B5EF4-FFF2-40B4-BE49-F238E27FC236}">
                <a16:creationId xmlns:a16="http://schemas.microsoft.com/office/drawing/2014/main" id="{FC0442DB-287D-3C38-B54A-56F4095F23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15" r="9815"/>
          <a:stretch>
            <a:fillRect/>
          </a:stretch>
        </p:blipFill>
        <p:spPr>
          <a:xfrm>
            <a:off x="806736" y="1872310"/>
            <a:ext cx="19042435" cy="112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8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17389807" y="12862380"/>
            <a:ext cx="531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14" y="1863268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1127150" y="4249150"/>
            <a:ext cx="9808800" cy="55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676C72"/>
                </a:solidFill>
              </a:rPr>
              <a:t>Lorem ipsum dolor sit amet, consectetur adipiscing elit. Vestibulum gravida placerat dictum. </a:t>
            </a:r>
            <a:endParaRPr sz="4300">
              <a:solidFill>
                <a:srgbClr val="676C7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rgbClr val="676C72"/>
              </a:solidFill>
            </a:endParaRPr>
          </a:p>
          <a:p>
            <a:pPr marL="697176" lvl="0" indent="-597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024"/>
              <a:buChar char="•"/>
            </a:pPr>
            <a:r>
              <a:rPr lang="en-US" sz="3706">
                <a:solidFill>
                  <a:srgbClr val="676C72"/>
                </a:solidFill>
              </a:rPr>
              <a:t>Lorem ipsum dolor sit amet, consectetur adipiscing elit. </a:t>
            </a:r>
            <a:endParaRPr sz="3236">
              <a:solidFill>
                <a:srgbClr val="676C72"/>
              </a:solidFill>
            </a:endParaRPr>
          </a:p>
          <a:p>
            <a:pPr marL="697176" lvl="0" indent="-597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024"/>
              <a:buChar char="•"/>
            </a:pPr>
            <a:r>
              <a:rPr lang="en-US" sz="3706">
                <a:solidFill>
                  <a:srgbClr val="676C72"/>
                </a:solidFill>
              </a:rPr>
              <a:t>Vestibulum gravida placerat dictum. Sed sagittis accumsan dolor ut malesuada. </a:t>
            </a:r>
            <a:endParaRPr sz="490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970400" y="1290125"/>
            <a:ext cx="93876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Headline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7D0A48-1D4D-F68C-AA18-9D27CBBC0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25" y="340210"/>
            <a:ext cx="23179669" cy="11751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</p:spPr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</p:spPr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" y="0"/>
            <a:ext cx="243026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54864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20B08-1FEC-7AD1-49AF-13AC387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5" y="3948446"/>
            <a:ext cx="11274758" cy="8340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0D89C-8A69-4B06-9334-A03183E4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902" y="3915783"/>
            <a:ext cx="10719894" cy="81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F881C-8519-AD5B-EDC2-5C07A8A0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7" y="2027403"/>
            <a:ext cx="4925245" cy="62285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F76B09-9135-CD49-0980-75B22F06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10" y="2027403"/>
            <a:ext cx="7837303" cy="28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1B302E-255F-7AFA-B5BC-6989F40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979" y="9801225"/>
            <a:ext cx="2590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mbo Jenga Blocks - A Ward Design">
            <a:extLst>
              <a:ext uri="{FF2B5EF4-FFF2-40B4-BE49-F238E27FC236}">
                <a16:creationId xmlns:a16="http://schemas.microsoft.com/office/drawing/2014/main" id="{6681BD60-C22E-17D7-AF45-9B987C8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62" y="9853612"/>
            <a:ext cx="15525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p Ninja Training Stock Vectors, Illustrations &amp; Clip Art - iStock | Zen  garden, Japanese temple">
            <a:extLst>
              <a:ext uri="{FF2B5EF4-FFF2-40B4-BE49-F238E27FC236}">
                <a16:creationId xmlns:a16="http://schemas.microsoft.com/office/drawing/2014/main" id="{953F9F81-971F-A56A-6B83-38B17813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15" y="9853612"/>
            <a:ext cx="2865514" cy="28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Heisenbug: Full Guide - Rookout.com">
            <a:extLst>
              <a:ext uri="{FF2B5EF4-FFF2-40B4-BE49-F238E27FC236}">
                <a16:creationId xmlns:a16="http://schemas.microsoft.com/office/drawing/2014/main" id="{D1DDAEA5-DB2B-386B-7EC4-E888A1BE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82" y="5446544"/>
            <a:ext cx="7315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F06A0-104B-8259-13EC-69CA3A3BAC47}"/>
              </a:ext>
            </a:extLst>
          </p:cNvPr>
          <p:cNvSpPr txBox="1"/>
          <p:nvPr/>
        </p:nvSpPr>
        <p:spPr>
          <a:xfrm>
            <a:off x="4973443" y="470754"/>
            <a:ext cx="148696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8000" b="1" i="0" dirty="0">
                <a:solidFill>
                  <a:srgbClr val="292929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Programmer Jargon</a:t>
            </a:r>
          </a:p>
        </p:txBody>
      </p:sp>
    </p:spTree>
    <p:extLst>
      <p:ext uri="{BB962C8B-B14F-4D97-AF65-F5344CB8AC3E}">
        <p14:creationId xmlns:p14="http://schemas.microsoft.com/office/powerpoint/2010/main" val="406891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1899559" y="2900671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Disclaimer</a:t>
            </a:r>
            <a:endParaRPr dirty="0"/>
          </a:p>
        </p:txBody>
      </p:sp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C3C73D26-14AD-0BB4-F09D-E12D7BD0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723" y="5616729"/>
            <a:ext cx="4482789" cy="58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ot-financial-advice GIFs - Get the best GIF on GIPHY">
            <a:extLst>
              <a:ext uri="{FF2B5EF4-FFF2-40B4-BE49-F238E27FC236}">
                <a16:creationId xmlns:a16="http://schemas.microsoft.com/office/drawing/2014/main" id="{156E3D58-B60F-6A79-76E3-A7A805E6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59" y="5616729"/>
            <a:ext cx="10354526" cy="582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</p:spPr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2258505" y="2654675"/>
            <a:ext cx="18653011" cy="1012928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3172905" y="9378862"/>
            <a:ext cx="18296172" cy="34254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727269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38" y="373257"/>
            <a:ext cx="14697307" cy="1622425"/>
          </a:xfrm>
        </p:spPr>
        <p:txBody>
          <a:bodyPr>
            <a:normAutofit/>
          </a:bodyPr>
          <a:lstStyle/>
          <a:p>
            <a:r>
              <a:rPr lang="en-US" sz="7200" dirty="0"/>
              <a:t>Don’t Overwhelm the user!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139305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TikTok Tom Cruise deepfake creator: public shouldn't worry about 'one-click  fakes' - The Verge">
            <a:extLst>
              <a:ext uri="{FF2B5EF4-FFF2-40B4-BE49-F238E27FC236}">
                <a16:creationId xmlns:a16="http://schemas.microsoft.com/office/drawing/2014/main" id="{144016EF-7B57-1F61-290F-AAAFC1F1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64" y="5035953"/>
            <a:ext cx="9807484" cy="55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e deep fakes all evil when they can be used for good? - Video  Personalization | Personalized Video Email Marketing | Maverick Videos">
            <a:extLst>
              <a:ext uri="{FF2B5EF4-FFF2-40B4-BE49-F238E27FC236}">
                <a16:creationId xmlns:a16="http://schemas.microsoft.com/office/drawing/2014/main" id="{313E47CB-0600-D223-3751-8CCF4F7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62" y="5035953"/>
            <a:ext cx="7652000" cy="55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297" y="2077475"/>
            <a:ext cx="13145072" cy="2628602"/>
          </a:xfrm>
        </p:spPr>
        <p:txBody>
          <a:bodyPr>
            <a:normAutofit/>
          </a:bodyPr>
          <a:lstStyle/>
          <a:p>
            <a:r>
              <a:rPr lang="en-US" sz="4800" dirty="0"/>
              <a:t>DEEPFAKE TECHNOLOGY: SEEING IS BELIEVING, OR IS IT?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3880624" y="3233854"/>
            <a:ext cx="15522251" cy="741733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-US" dirty="0"/>
              <a:t>Software is like entropy: It is difficult to grasp, weighs nothing, and obeys the Second Law of Thermodynamics; i.e., it always increases.</a:t>
            </a:r>
            <a:br>
              <a:rPr lang="en-US" dirty="0"/>
            </a:br>
            <a:endParaRPr dirty="0"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1"/>
          </p:nvPr>
        </p:nvSpPr>
        <p:spPr>
          <a:xfrm>
            <a:off x="4212399" y="10188438"/>
            <a:ext cx="148587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dirty="0"/>
              <a:t>Norman Augustine</a:t>
            </a:r>
          </a:p>
        </p:txBody>
      </p:sp>
      <p:sp>
        <p:nvSpPr>
          <p:cNvPr id="2" name="Google Shape;298;p46">
            <a:extLst>
              <a:ext uri="{FF2B5EF4-FFF2-40B4-BE49-F238E27FC236}">
                <a16:creationId xmlns:a16="http://schemas.microsoft.com/office/drawing/2014/main" id="{D03038E3-7FC4-731D-1DB7-50289C018A6C}"/>
              </a:ext>
            </a:extLst>
          </p:cNvPr>
          <p:cNvSpPr txBox="1"/>
          <p:nvPr/>
        </p:nvSpPr>
        <p:spPr>
          <a:xfrm>
            <a:off x="853319" y="12684979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Google Shape;299;p46">
            <a:extLst>
              <a:ext uri="{FF2B5EF4-FFF2-40B4-BE49-F238E27FC236}">
                <a16:creationId xmlns:a16="http://schemas.microsoft.com/office/drawing/2014/main" id="{A2E12A95-5ECE-9A3C-A182-6E0A33E5CE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19" y="12283304"/>
            <a:ext cx="2328026" cy="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250" y="1860567"/>
            <a:ext cx="13145072" cy="2628602"/>
          </a:xfrm>
        </p:spPr>
        <p:txBody>
          <a:bodyPr>
            <a:normAutofit/>
          </a:bodyPr>
          <a:lstStyle/>
          <a:p>
            <a:r>
              <a:rPr lang="en-US" sz="4800" dirty="0"/>
              <a:t>MISINTERPRETATION OR READING BETWEEN THE LINES?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E4EF4-FBE7-E3F9-0AE0-B1D2C867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416" y="4815166"/>
            <a:ext cx="6584580" cy="5778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D3115-428A-7F49-6EE0-3D85FCA24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718" y="4815164"/>
            <a:ext cx="6572536" cy="5533167"/>
          </a:xfrm>
          <a:prstGeom prst="rect">
            <a:avLst/>
          </a:prstGeom>
        </p:spPr>
      </p:pic>
      <p:pic>
        <p:nvPicPr>
          <p:cNvPr id="4" name="Graphic 3" descr="No sign with solid fill">
            <a:extLst>
              <a:ext uri="{FF2B5EF4-FFF2-40B4-BE49-F238E27FC236}">
                <a16:creationId xmlns:a16="http://schemas.microsoft.com/office/drawing/2014/main" id="{09A9D996-13F0-51CF-985E-14369D97A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9226" y="2077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5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heck Out Our Latest Collection of TOP 50+ Thank You Images Cards for You  #Thank #You #Images #Cards #thankyou Cool Powerpoint Backgrounds, Wallpaper Powerpoint, Presentation Backgrounds, Powerpoint Background Design, Ppt Presentation, Ppt Slide Background, Minion Background, Thank You Wallpaper, Math Wallpaper">
            <a:extLst>
              <a:ext uri="{FF2B5EF4-FFF2-40B4-BE49-F238E27FC236}">
                <a16:creationId xmlns:a16="http://schemas.microsoft.com/office/drawing/2014/main" id="{2C3E085A-BA9F-FFCA-EA10-5BA3E5DD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36" y="2419814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el mchale ugh GIF by NETFLIX">
            <a:extLst>
              <a:ext uri="{FF2B5EF4-FFF2-40B4-BE49-F238E27FC236}">
                <a16:creationId xmlns:a16="http://schemas.microsoft.com/office/drawing/2014/main" id="{7F84F699-6C8A-5AA3-C1A9-14472459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63" y="2419814"/>
            <a:ext cx="7486185" cy="74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The Dunning Kruger Effect Explained | Valley of Despair in Trading —  HaiKhuu Trading">
            <a:extLst>
              <a:ext uri="{FF2B5EF4-FFF2-40B4-BE49-F238E27FC236}">
                <a16:creationId xmlns:a16="http://schemas.microsoft.com/office/drawing/2014/main" id="{58471E03-7848-F76D-C606-B8CD5C13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26" y="3024974"/>
            <a:ext cx="11338982" cy="874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9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BD95E575-DA31-3BD1-835C-51C5E0304E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75708" y="3041165"/>
            <a:ext cx="10647607" cy="90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FC62D6E4-B17B-0D8B-6DE4-1648062C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21390" y="3951873"/>
            <a:ext cx="17215165" cy="9045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28EE53-618E-7B42-FDD2-5218C863DB53}"/>
              </a:ext>
            </a:extLst>
          </p:cNvPr>
          <p:cNvSpPr/>
          <p:nvPr/>
        </p:nvSpPr>
        <p:spPr>
          <a:xfrm>
            <a:off x="5047445" y="5767034"/>
            <a:ext cx="2981739" cy="417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0DBB24-D7CF-D842-97FA-9097A7563850}"/>
              </a:ext>
            </a:extLst>
          </p:cNvPr>
          <p:cNvSpPr/>
          <p:nvPr/>
        </p:nvSpPr>
        <p:spPr>
          <a:xfrm>
            <a:off x="8845826" y="4527395"/>
            <a:ext cx="10178894" cy="7790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5EE21-4449-E050-4C7F-689E8542C9EE}"/>
              </a:ext>
            </a:extLst>
          </p:cNvPr>
          <p:cNvSpPr/>
          <p:nvPr/>
        </p:nvSpPr>
        <p:spPr>
          <a:xfrm>
            <a:off x="3496426" y="10167730"/>
            <a:ext cx="5349400" cy="162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5F216CC0-81AD-15EE-BFE6-8844179A9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249" y="1398000"/>
            <a:ext cx="17359306" cy="438573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Working Memory – Information Processing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4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FC62D6E4-B17B-0D8B-6DE4-1648062C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" y="4065712"/>
            <a:ext cx="19113190" cy="9273473"/>
          </a:xfrm>
          <a:prstGeom prst="rect">
            <a:avLst/>
          </a:prstGeom>
        </p:spPr>
      </p:pic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5F216CC0-81AD-15EE-BFE6-8844179A9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932" y="1445675"/>
            <a:ext cx="17637601" cy="295457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George Miller’s Magical Number of Immediate Memory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7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FE84B-7C47-0572-DA17-DD678365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11072-3F1F-3EBE-1E4D-F16DE410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9" y="-66605"/>
            <a:ext cx="21384323" cy="13224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28771-22F8-2D18-E719-6516056C2E63}"/>
              </a:ext>
            </a:extLst>
          </p:cNvPr>
          <p:cNvSpPr txBox="1"/>
          <p:nvPr/>
        </p:nvSpPr>
        <p:spPr>
          <a:xfrm>
            <a:off x="16503806" y="12087922"/>
            <a:ext cx="336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Source : Drawify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209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/>
        </p:nvSpPr>
        <p:spPr>
          <a:xfrm>
            <a:off x="1095650" y="1241735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25" y="1209187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82FB90E-57FE-1D94-10C7-85B9A1E2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6" y="3001971"/>
            <a:ext cx="8704108" cy="8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the Wernicke-Geschwind model? — Brain Stuff">
            <a:extLst>
              <a:ext uri="{FF2B5EF4-FFF2-40B4-BE49-F238E27FC236}">
                <a16:creationId xmlns:a16="http://schemas.microsoft.com/office/drawing/2014/main" id="{DDCEDCE4-618E-6406-09A6-F78C4D62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395" y="3827899"/>
            <a:ext cx="7468788" cy="606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5;p31">
            <a:extLst>
              <a:ext uri="{FF2B5EF4-FFF2-40B4-BE49-F238E27FC236}">
                <a16:creationId xmlns:a16="http://schemas.microsoft.com/office/drawing/2014/main" id="{9319797E-D5D2-4FD2-5ECA-D62D0425B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3435" y="590650"/>
            <a:ext cx="21261892" cy="1723468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sz="8000" dirty="0"/>
              <a:t>Human attention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079025" y="1044000"/>
            <a:ext cx="60960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Connect</a:t>
            </a:r>
            <a:endParaRPr sz="3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400" y="718525"/>
            <a:ext cx="2328026" cy="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C5F6FE-E95C-EEB8-767F-7732C0A3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5" y="4353174"/>
            <a:ext cx="18747843" cy="6035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41FCD-3739-B354-2391-6850275A7E19}"/>
              </a:ext>
            </a:extLst>
          </p:cNvPr>
          <p:cNvSpPr txBox="1"/>
          <p:nvPr/>
        </p:nvSpPr>
        <p:spPr>
          <a:xfrm>
            <a:off x="16503806" y="12087922"/>
            <a:ext cx="336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Source : Medium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49147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616</Words>
  <Application>Microsoft Office PowerPoint</Application>
  <PresentationFormat>Custom</PresentationFormat>
  <Paragraphs>62</Paragraphs>
  <Slides>24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Helvetica Neue</vt:lpstr>
      <vt:lpstr>Times New Roman</vt:lpstr>
      <vt:lpstr>proxima-nova</vt:lpstr>
      <vt:lpstr>Roboto Mono</vt:lpstr>
      <vt:lpstr>Arial</vt:lpstr>
      <vt:lpstr>Open Sans Light</vt:lpstr>
      <vt:lpstr>Neue Plak</vt:lpstr>
      <vt:lpstr>Google Sans</vt:lpstr>
      <vt:lpstr>Simple Light</vt:lpstr>
      <vt:lpstr>Power of Visual communication and storytelling in Software Engineering</vt:lpstr>
      <vt:lpstr>Disclaimer</vt:lpstr>
      <vt:lpstr>PowerPoint Presentation</vt:lpstr>
      <vt:lpstr>PowerPoint Presentation</vt:lpstr>
      <vt:lpstr>Working Memory – Information Processing </vt:lpstr>
      <vt:lpstr>George Miller’s Magical Number of Immediate Memory </vt:lpstr>
      <vt:lpstr>PowerPoint Presentation</vt:lpstr>
      <vt:lpstr>Human attention</vt:lpstr>
      <vt:lpstr>PowerPoint Presentation</vt:lpstr>
      <vt:lpstr>PowerPoint Presentation</vt:lpstr>
      <vt:lpstr>PowerPoint Presentation</vt:lpstr>
      <vt:lpstr>PowerPoint Presentation</vt:lpstr>
      <vt:lpstr>Headline</vt:lpstr>
      <vt:lpstr>PowerPoint Presentation</vt:lpstr>
      <vt:lpstr>Meet the team</vt:lpstr>
      <vt:lpstr>Meet the team</vt:lpstr>
      <vt:lpstr>PowerPoint Presentation</vt:lpstr>
      <vt:lpstr>PowerPoint Presentation</vt:lpstr>
      <vt:lpstr>PowerPoint Presentation</vt:lpstr>
      <vt:lpstr>Don’t Overwhelm the user!</vt:lpstr>
      <vt:lpstr>DEEPFAKE TECHNOLOGY: SEEING IS BELIEVING, OR IS IT?</vt:lpstr>
      <vt:lpstr>Software is like entropy: It is difficult to grasp, weighs nothing, and obeys the Second Law of Thermodynamics; i.e., it always increases. </vt:lpstr>
      <vt:lpstr>MISINTERPRETATION OR READING BETWEEN THE LINES?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Vaishnavi T V</cp:lastModifiedBy>
  <cp:revision>48</cp:revision>
  <dcterms:modified xsi:type="dcterms:W3CDTF">2023-05-24T23:48:28Z</dcterms:modified>
</cp:coreProperties>
</file>